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475" r:id="rId2"/>
    <p:sldId id="455" r:id="rId3"/>
    <p:sldId id="493" r:id="rId4"/>
    <p:sldId id="496" r:id="rId5"/>
    <p:sldId id="497" r:id="rId6"/>
    <p:sldId id="498" r:id="rId7"/>
    <p:sldId id="492" r:id="rId8"/>
    <p:sldId id="491" r:id="rId9"/>
    <p:sldId id="490" r:id="rId10"/>
    <p:sldId id="489" r:id="rId11"/>
    <p:sldId id="500" r:id="rId12"/>
    <p:sldId id="488" r:id="rId13"/>
    <p:sldId id="487" r:id="rId14"/>
    <p:sldId id="486" r:id="rId15"/>
    <p:sldId id="499" r:id="rId16"/>
    <p:sldId id="485" r:id="rId17"/>
    <p:sldId id="484" r:id="rId18"/>
    <p:sldId id="483" r:id="rId19"/>
    <p:sldId id="482" r:id="rId20"/>
    <p:sldId id="481" r:id="rId21"/>
    <p:sldId id="480" r:id="rId22"/>
    <p:sldId id="479" r:id="rId23"/>
    <p:sldId id="478" r:id="rId24"/>
    <p:sldId id="495" r:id="rId25"/>
    <p:sldId id="494" r:id="rId26"/>
    <p:sldId id="477" r:id="rId27"/>
    <p:sldId id="476" r:id="rId2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494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2" autoAdjust="0"/>
    <p:restoredTop sz="94660"/>
  </p:normalViewPr>
  <p:slideViewPr>
    <p:cSldViewPr>
      <p:cViewPr varScale="1">
        <p:scale>
          <a:sx n="74" d="100"/>
          <a:sy n="74" d="100"/>
        </p:scale>
        <p:origin x="420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42" d="100"/>
          <a:sy n="142" d="100"/>
        </p:scale>
        <p:origin x="-1890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251383-B554-4902-89DC-6BBC15C2A8BA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EE6CA2-CA22-4CC0-9984-55A4FFBEDBD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8568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82172-FF56-4C27-88A4-39C7AFFC2AD7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A5104B-8EE8-440F-A9E7-9631583761E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628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A635C0-EA53-4D06-AE69-480644669CF2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5D1ECEA-C4E9-477B-9899-2CF06011EEE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A635C0-EA53-4D06-AE69-480644669CF2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5D1ECEA-C4E9-477B-9899-2CF06011EEE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A635C0-EA53-4D06-AE69-480644669CF2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5D1ECEA-C4E9-477B-9899-2CF06011EEE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A635C0-EA53-4D06-AE69-480644669CF2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5D1ECEA-C4E9-477B-9899-2CF06011EEE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A635C0-EA53-4D06-AE69-480644669CF2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5D1ECEA-C4E9-477B-9899-2CF06011EEE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A635C0-EA53-4D06-AE69-480644669CF2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5D1ECEA-C4E9-477B-9899-2CF06011EEE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A635C0-EA53-4D06-AE69-480644669CF2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5D1ECEA-C4E9-477B-9899-2CF06011EEE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A635C0-EA53-4D06-AE69-480644669CF2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5D1ECEA-C4E9-477B-9899-2CF06011EEE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A635C0-EA53-4D06-AE69-480644669CF2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5D1ECEA-C4E9-477B-9899-2CF06011EEE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A635C0-EA53-4D06-AE69-480644669CF2}" type="datetimeFigureOut">
              <a:rPr lang="ko-KR" altLang="en-US" smtClean="0"/>
              <a:pPr/>
              <a:t>2016-08-22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5D1ECEA-C4E9-477B-9899-2CF06011EEE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main-line-01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755" y="116632"/>
            <a:ext cx="9143245" cy="426685"/>
          </a:xfrm>
          <a:prstGeom prst="rect">
            <a:avLst/>
          </a:prstGeom>
        </p:spPr>
      </p:pic>
      <p:pic>
        <p:nvPicPr>
          <p:cNvPr id="5" name="그림 4" descr="back-text2.png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2475688" y="4797152"/>
            <a:ext cx="6661461" cy="1937556"/>
          </a:xfrm>
          <a:prstGeom prst="rect">
            <a:avLst/>
          </a:prstGeom>
        </p:spPr>
      </p:pic>
      <p:pic>
        <p:nvPicPr>
          <p:cNvPr id="11" name="그림 10" descr="main-line-02.png"/>
          <p:cNvPicPr>
            <a:picLocks noChangeAspect="1"/>
          </p:cNvPicPr>
          <p:nvPr userDrawn="1"/>
        </p:nvPicPr>
        <p:blipFill>
          <a:blip r:embed="rId15" cstate="print"/>
          <a:stretch>
            <a:fillRect/>
          </a:stretch>
        </p:blipFill>
        <p:spPr>
          <a:xfrm>
            <a:off x="377" y="6684233"/>
            <a:ext cx="9143245" cy="20115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4932040" y="5949280"/>
            <a:ext cx="4211960" cy="792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" name="그룹 2"/>
          <p:cNvGrpSpPr/>
          <p:nvPr/>
        </p:nvGrpSpPr>
        <p:grpSpPr>
          <a:xfrm>
            <a:off x="1835696" y="2359140"/>
            <a:ext cx="5096038" cy="2221988"/>
            <a:chOff x="2500298" y="2143116"/>
            <a:chExt cx="5096038" cy="2221988"/>
          </a:xfrm>
        </p:grpSpPr>
        <p:sp>
          <p:nvSpPr>
            <p:cNvPr id="7" name="직사각형 6"/>
            <p:cNvSpPr/>
            <p:nvPr/>
          </p:nvSpPr>
          <p:spPr>
            <a:xfrm>
              <a:off x="2500298" y="2143116"/>
              <a:ext cx="5096038" cy="22219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143240" y="2786058"/>
              <a:ext cx="3857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  <p:sp>
          <p:nvSpPr>
            <p:cNvPr id="11" name="제목 1"/>
            <p:cNvSpPr txBox="1">
              <a:spLocks/>
            </p:cNvSpPr>
            <p:nvPr/>
          </p:nvSpPr>
          <p:spPr>
            <a:xfrm>
              <a:off x="2571736" y="2357430"/>
              <a:ext cx="4864616" cy="1719642"/>
            </a:xfrm>
            <a:prstGeom prst="rect">
              <a:avLst/>
            </a:prstGeom>
          </p:spPr>
          <p:txBody>
            <a:bodyPr>
              <a:normAutofit fontScale="92500" lnSpcReduction="20000"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굴림" pitchFamily="50" charset="-127"/>
                  <a:ea typeface="굴림" pitchFamily="50" charset="-127"/>
                  <a:cs typeface="+mj-cs"/>
                </a:rPr>
                <a:t>독일공작연맹</a:t>
              </a:r>
              <a:r>
                <a:rPr kumimoji="0" lang="en-US" altLang="ko-KR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굴림" pitchFamily="50" charset="-127"/>
                  <a:ea typeface="굴림" pitchFamily="50" charset="-127"/>
                  <a:cs typeface="+mj-cs"/>
                </a:rPr>
                <a:t/>
              </a:r>
              <a:br>
                <a:rPr kumimoji="0" lang="en-US" altLang="ko-KR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굴림" pitchFamily="50" charset="-127"/>
                  <a:ea typeface="굴림" pitchFamily="50" charset="-127"/>
                  <a:cs typeface="+mj-cs"/>
                </a:rPr>
              </a:br>
              <a:r>
                <a:rPr kumimoji="0" lang="en-US" altLang="ko-KR" sz="35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굴림" pitchFamily="50" charset="-127"/>
                  <a:ea typeface="굴림" pitchFamily="50" charset="-127"/>
                  <a:cs typeface="+mj-cs"/>
                </a:rPr>
                <a:t>DWB</a:t>
              </a:r>
              <a:endParaRPr kumimoji="0" lang="en-US" altLang="ko-KR" sz="35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j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200" b="1" baseline="0" dirty="0" smtClean="0">
                  <a:latin typeface="굴림" pitchFamily="50" charset="-127"/>
                  <a:ea typeface="굴림" pitchFamily="50" charset="-127"/>
                  <a:cs typeface="+mj-cs"/>
                </a:rPr>
                <a:t>(1907 ~ 1933 </a:t>
              </a:r>
              <a:r>
                <a:rPr lang="en-US" altLang="ko-KR" sz="2200" b="1" dirty="0" smtClean="0">
                  <a:latin typeface="굴림" pitchFamily="50" charset="-127"/>
                  <a:ea typeface="굴림" pitchFamily="50" charset="-127"/>
                  <a:cs typeface="+mj-cs"/>
                </a:rPr>
                <a:t>)</a:t>
              </a:r>
            </a:p>
            <a:p>
              <a:pPr algn="ctr">
                <a:spcBef>
                  <a:spcPct val="0"/>
                </a:spcBef>
                <a:defRPr/>
              </a:pPr>
              <a:r>
                <a:rPr lang="en-US" altLang="ko-KR" sz="2200" b="1" dirty="0">
                  <a:latin typeface="굴림" pitchFamily="50" charset="-127"/>
                  <a:ea typeface="굴림" pitchFamily="50" charset="-127"/>
                </a:rPr>
                <a:t>(</a:t>
              </a:r>
              <a:r>
                <a:rPr lang="en-US" altLang="ko-KR" sz="2200" b="1" dirty="0" smtClean="0">
                  <a:latin typeface="굴림" pitchFamily="50" charset="-127"/>
                  <a:ea typeface="굴림" pitchFamily="50" charset="-127"/>
                </a:rPr>
                <a:t>1946 </a:t>
              </a:r>
              <a:r>
                <a:rPr lang="en-US" altLang="ko-KR" sz="2200" b="1" dirty="0">
                  <a:latin typeface="굴림" pitchFamily="50" charset="-127"/>
                  <a:ea typeface="굴림" pitchFamily="50" charset="-127"/>
                </a:rPr>
                <a:t>~ </a:t>
              </a:r>
              <a:r>
                <a:rPr lang="en-US" altLang="ko-KR" sz="2200" b="1" dirty="0" smtClean="0">
                  <a:latin typeface="굴림" pitchFamily="50" charset="-127"/>
                  <a:ea typeface="굴림" pitchFamily="50" charset="-127"/>
                </a:rPr>
                <a:t>        </a:t>
              </a:r>
              <a:r>
                <a:rPr lang="en-US" altLang="ko-KR" sz="2200" b="1" dirty="0">
                  <a:latin typeface="굴림" pitchFamily="50" charset="-127"/>
                  <a:ea typeface="굴림" pitchFamily="50" charset="-127"/>
                </a:rPr>
                <a:t>)</a:t>
              </a:r>
              <a:endParaRPr lang="ko-KR" altLang="en-US" sz="2200" b="1" dirty="0">
                <a:latin typeface="굴림" pitchFamily="50" charset="-127"/>
                <a:ea typeface="굴림" pitchFamily="50" charset="-127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j-cs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2915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924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256507" y="1010469"/>
            <a:ext cx="8403262" cy="1194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20000"/>
              </a:spcBef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제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1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차 세계대전 후에는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1922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년부터 빈 아카데미의 건축과 주임교수가 되었으며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pPr>
              <a:spcBef>
                <a:spcPct val="20000"/>
              </a:spcBef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당시 </a:t>
            </a:r>
            <a:r>
              <a:rPr lang="ko-KR" altLang="en-US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유행하던 표현파</a:t>
            </a:r>
            <a:r>
              <a:rPr lang="en-US" altLang="ko-KR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表現派</a:t>
            </a:r>
            <a:r>
              <a:rPr lang="en-US" altLang="ko-KR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의 영향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을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받아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헥스트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염료회사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(1925)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와 같은 작품도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만들었으나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고전적인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뼈대는 여전히 버리지 않았다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</a:p>
          <a:p>
            <a:pPr>
              <a:spcBef>
                <a:spcPct val="20000"/>
              </a:spcBef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1936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년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프로이센 예술 아카데미의 축과 주임이 되었다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</a:p>
        </p:txBody>
      </p:sp>
      <p:pic>
        <p:nvPicPr>
          <p:cNvPr id="14" name="Picture 11" descr="history_img2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496" y="2564904"/>
            <a:ext cx="3010688" cy="307114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5" name="Picture 13" descr="history_img2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26990" y="3454203"/>
            <a:ext cx="3071142" cy="307114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" name="Picture 16" descr="history_img3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84168" y="3454203"/>
            <a:ext cx="3071141" cy="30711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7" name="Text Box 22"/>
          <p:cNvSpPr txBox="1">
            <a:spLocks noChangeArrowheads="1"/>
          </p:cNvSpPr>
          <p:nvPr/>
        </p:nvSpPr>
        <p:spPr bwMode="auto">
          <a:xfrm>
            <a:off x="-108520" y="5661248"/>
            <a:ext cx="3308919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피터베렌스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터빈공장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베를린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(1909) </a:t>
            </a:r>
          </a:p>
        </p:txBody>
      </p:sp>
      <p:sp>
        <p:nvSpPr>
          <p:cNvPr id="18" name="Text Box 23"/>
          <p:cNvSpPr txBox="1">
            <a:spLocks noChangeArrowheads="1"/>
          </p:cNvSpPr>
          <p:nvPr/>
        </p:nvSpPr>
        <p:spPr bwMode="auto">
          <a:xfrm>
            <a:off x="4283968" y="6505599"/>
            <a:ext cx="367188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피터베렌스자택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다름슈타트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(1901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년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689186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457" y="584452"/>
            <a:ext cx="4523775" cy="61621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5576" y="6505599"/>
            <a:ext cx="13681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latin typeface="굴림체" panose="020B0609000101010101" pitchFamily="49" charset="-127"/>
                <a:ea typeface="굴림체" panose="020B0609000101010101" pitchFamily="49" charset="-127"/>
              </a:rPr>
              <a:t>터빈공장 내부</a:t>
            </a:r>
            <a:endParaRPr lang="ko-KR" altLang="en-US" sz="1400" b="1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3830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35496" y="1052736"/>
            <a:ext cx="71436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Font typeface="Wingdings" panose="05000000000000000000" pitchFamily="2" charset="2"/>
              <a:buChar char="q"/>
            </a:pPr>
            <a:r>
              <a:rPr lang="ko-KR" altLang="en-US" sz="20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2000" b="1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앙리</a:t>
            </a:r>
            <a:r>
              <a:rPr lang="ko-KR" altLang="en-US" sz="20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반 데 </a:t>
            </a:r>
            <a:r>
              <a:rPr lang="ko-KR" altLang="en-US" sz="20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벨데</a:t>
            </a:r>
            <a:r>
              <a:rPr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2000" b="1" dirty="0">
                <a:latin typeface="+mn-ea"/>
              </a:rPr>
              <a:t>Henry Clemens van de, 1863~1957</a:t>
            </a:r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217086" y="2377767"/>
            <a:ext cx="4123245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buFontTx/>
              <a:buChar char="•"/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벨기에의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건축가   디자이너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  <a:endParaRPr lang="en-US" altLang="ko-KR" sz="1400" b="1" dirty="0">
              <a:latin typeface="굴림체" panose="020B0609000101010101" pitchFamily="49" charset="-127"/>
              <a:ea typeface="굴림체" panose="020B0609000101010101" pitchFamily="49" charset="-127"/>
              <a:cs typeface="굴림" panose="020B0600000101010101" pitchFamily="50" charset="-127"/>
            </a:endParaRPr>
          </a:p>
          <a:p>
            <a:pPr>
              <a:buFontTx/>
              <a:buChar char="•"/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  <a:cs typeface="굴림" panose="020B0600000101010101" pitchFamily="50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  <a:cs typeface="굴림" panose="020B0600000101010101" pitchFamily="50" charset="-127"/>
              </a:rPr>
              <a:t>국적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  <a:cs typeface="굴림" panose="020B0600000101010101" pitchFamily="50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  <a:cs typeface="굴림" panose="020B0600000101010101" pitchFamily="50" charset="-127"/>
              </a:rPr>
              <a:t>벨기에 </a:t>
            </a:r>
            <a:endParaRPr lang="ko-KR" altLang="en-US" sz="14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0" latinLnBrk="0" hangingPunct="0">
              <a:buFontTx/>
              <a:buChar char="•"/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활동분야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건축 </a:t>
            </a:r>
          </a:p>
          <a:p>
            <a:pPr eaLnBrk="0" latinLnBrk="0" hangingPunct="0">
              <a:buFontTx/>
              <a:buChar char="•"/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출생지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벨기에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안트베르펜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</a:p>
          <a:p>
            <a:pPr eaLnBrk="0" latinLnBrk="0" hangingPunct="0">
              <a:buFontTx/>
              <a:buChar char="•"/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주요저서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회상록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(1952) </a:t>
            </a:r>
          </a:p>
          <a:p>
            <a:pPr eaLnBrk="0" latinLnBrk="0" hangingPunct="0">
              <a:buFontTx/>
              <a:buChar char="•"/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주요작품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네덜란드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오테를로의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크뢸러뮐러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0" latinLnBrk="0" hangingPunct="0"/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미술관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(1937 - 1954)</a:t>
            </a:r>
          </a:p>
          <a:p>
            <a:pPr eaLnBrk="0" latinLnBrk="0" hangingPunct="0"/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베르크분트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1400" b="1" dirty="0" err="1">
                <a:latin typeface="+mn-ea"/>
                <a:ea typeface="+mn-ea"/>
              </a:rPr>
              <a:t>Werbund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극장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0" latinLnBrk="0" hangingPunct="0"/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</a:t>
            </a:r>
            <a:r>
              <a:rPr lang="ko-KR" altLang="en-US" sz="1400" b="1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브레셀의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그랑대학도서관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endParaRPr lang="en-US" altLang="ko-KR" sz="1300" dirty="0">
              <a:solidFill>
                <a:srgbClr val="336600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7" name="Text Box 14"/>
          <p:cNvSpPr txBox="1">
            <a:spLocks noChangeArrowheads="1"/>
          </p:cNvSpPr>
          <p:nvPr/>
        </p:nvSpPr>
        <p:spPr bwMode="auto">
          <a:xfrm>
            <a:off x="331031" y="4409092"/>
            <a:ext cx="7709162" cy="2092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ko-KR" altLang="en-US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벨기에 출신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의</a:t>
            </a:r>
            <a:r>
              <a:rPr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화가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건축가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디자이너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저술가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이론가로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sz="1400" b="1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윌리암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모리스의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사상에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심취하고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sz="1400" b="1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피터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베렌스에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영향을 주었으며 후에 </a:t>
            </a:r>
          </a:p>
          <a:p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그가 세운학교가 </a:t>
            </a:r>
            <a:r>
              <a:rPr lang="ko-KR" altLang="en-US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바우하우스의 시초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가</a:t>
            </a:r>
            <a:r>
              <a:rPr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되었다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  <a:b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lang="ko-KR" altLang="en-US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꽃의 작업장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을</a:t>
            </a:r>
            <a:r>
              <a:rPr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의미하는 </a:t>
            </a:r>
            <a:r>
              <a:rPr lang="ko-KR" altLang="en-US" sz="2000" b="1" u="sng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브루멘베르프</a:t>
            </a:r>
            <a:r>
              <a:rPr lang="en-US" altLang="ko-KR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2000" b="1" u="sng" dirty="0" err="1">
                <a:latin typeface="+mn-ea"/>
              </a:rPr>
              <a:t>Bloemenwerf</a:t>
            </a:r>
            <a:r>
              <a:rPr lang="en-US" altLang="ko-KR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의 이 주택은 </a:t>
            </a:r>
            <a:b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반 데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벨데의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디자인 이론을 입증하는 모델로 </a:t>
            </a:r>
          </a:p>
          <a:p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창호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가구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카펫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커튼에서부터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식기류에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이르기 까지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모든것을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</a:p>
          <a:p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전통적인 형태의 모방에서 탈피하여 합목적성이 있는 종합적인 디자인으로 완성하고 있다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537" y="1394265"/>
            <a:ext cx="2859576" cy="412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053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0" y="1052736"/>
            <a:ext cx="733886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Font typeface="Wingdings" panose="05000000000000000000" pitchFamily="2" charset="2"/>
              <a:buChar char="q"/>
            </a:pPr>
            <a:r>
              <a:rPr lang="ko-KR" altLang="en-US" sz="20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발터</a:t>
            </a:r>
            <a:r>
              <a:rPr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20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그로피우스</a:t>
            </a:r>
            <a:r>
              <a:rPr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lang="en-US" altLang="ko-KR" sz="2000" b="1" dirty="0">
                <a:latin typeface="+mn-ea"/>
              </a:rPr>
              <a:t>Gropius, Walter, 1883.5.18~1969.7.5</a:t>
            </a:r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] </a:t>
            </a:r>
          </a:p>
        </p:txBody>
      </p:sp>
      <p:sp>
        <p:nvSpPr>
          <p:cNvPr id="14" name="Text Box 8"/>
          <p:cNvSpPr txBox="1">
            <a:spLocks noChangeArrowheads="1"/>
          </p:cNvSpPr>
          <p:nvPr/>
        </p:nvSpPr>
        <p:spPr bwMode="auto">
          <a:xfrm>
            <a:off x="2220583" y="2564904"/>
            <a:ext cx="2063385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미국의 건축가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</a:p>
          <a:p>
            <a:pPr>
              <a:buFontTx/>
              <a:buChar char="•"/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국적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미국 </a:t>
            </a:r>
          </a:p>
          <a:p>
            <a:pPr>
              <a:buFontTx/>
              <a:buChar char="•"/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활동분야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건축 </a:t>
            </a:r>
          </a:p>
          <a:p>
            <a:pPr>
              <a:buFontTx/>
              <a:buChar char="•"/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출생지  독일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베를린</a:t>
            </a:r>
            <a:endParaRPr lang="en-US" altLang="ko-KR" sz="1300" dirty="0">
              <a:solidFill>
                <a:srgbClr val="336600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15" name="Picture 14" descr="그로피우스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283968" y="1401364"/>
            <a:ext cx="4752528" cy="2053191"/>
          </a:xfrm>
          <a:prstGeom prst="rect">
            <a:avLst/>
          </a:prstGeom>
          <a:noFill/>
          <a:ln/>
        </p:spPr>
      </p:pic>
      <p:sp>
        <p:nvSpPr>
          <p:cNvPr id="16" name="Text Box 9"/>
          <p:cNvSpPr txBox="1">
            <a:spLocks noChangeArrowheads="1"/>
          </p:cNvSpPr>
          <p:nvPr/>
        </p:nvSpPr>
        <p:spPr bwMode="auto">
          <a:xfrm>
            <a:off x="179512" y="3429000"/>
            <a:ext cx="8222123" cy="34470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ko-KR" altLang="en-US" sz="2000" b="1" dirty="0">
                <a:latin typeface="+mn-ea"/>
              </a:rPr>
              <a:t>제</a:t>
            </a:r>
            <a:r>
              <a:rPr lang="en-US" altLang="ko-KR" sz="2000" b="1" dirty="0">
                <a:latin typeface="+mn-ea"/>
              </a:rPr>
              <a:t>1</a:t>
            </a:r>
            <a:r>
              <a:rPr lang="ko-KR" altLang="en-US" sz="2000" b="1" dirty="0">
                <a:latin typeface="+mn-ea"/>
              </a:rPr>
              <a:t>기</a:t>
            </a:r>
            <a:r>
              <a:rPr lang="ko-KR" altLang="en-US" sz="1400" b="1" dirty="0">
                <a:latin typeface="+mn-ea"/>
              </a:rPr>
              <a:t>는</a:t>
            </a:r>
            <a:r>
              <a:rPr lang="ko-KR" altLang="en-US" sz="2000" b="1" dirty="0">
                <a:latin typeface="+mn-ea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근대적인 구조로서의 건축의 새로운 표현 가능성을 추구한 시기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즉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1907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년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P.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베렌스의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사무소에 들어가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10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년 동안 근무한 후 독립하면서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파구스구두공장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(1911)  </a:t>
            </a:r>
          </a:p>
          <a:p>
            <a:r>
              <a:rPr lang="ko-KR" altLang="en-US" sz="2000" b="1" dirty="0">
                <a:latin typeface="+mn-ea"/>
              </a:rPr>
              <a:t>독일공작연맹</a:t>
            </a:r>
            <a:r>
              <a:rPr lang="en-US" altLang="ko-KR" sz="2000" b="1" dirty="0">
                <a:latin typeface="+mn-ea"/>
              </a:rPr>
              <a:t>(DWB)</a:t>
            </a:r>
            <a:r>
              <a:rPr lang="ko-KR" altLang="en-US" sz="2000" b="1" dirty="0">
                <a:latin typeface="+mn-ea"/>
              </a:rPr>
              <a:t>박람회의 공장 및 사무소</a:t>
            </a:r>
            <a:r>
              <a:rPr lang="en-US" altLang="ko-KR" sz="2000" b="1" dirty="0">
                <a:latin typeface="+mn-ea"/>
              </a:rPr>
              <a:t>(1914)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를 설계하였다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</a:p>
          <a:p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제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2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기는 제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1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차 세계대전 후인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1919~1928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년에 이르는 바우하우스의 교장시절이었다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</a:p>
          <a:p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유능한 디자이너를 많이 육성할 목적으로 </a:t>
            </a:r>
            <a:r>
              <a:rPr lang="ko-KR" altLang="en-US" sz="2000" b="1" u="sng" dirty="0">
                <a:latin typeface="+mn-ea"/>
              </a:rPr>
              <a:t>바이마르에서 출발하여 </a:t>
            </a:r>
          </a:p>
          <a:p>
            <a:r>
              <a:rPr lang="en-US" altLang="ko-KR" sz="2000" b="1" u="sng" dirty="0">
                <a:latin typeface="+mn-ea"/>
              </a:rPr>
              <a:t>1925</a:t>
            </a:r>
            <a:r>
              <a:rPr lang="ko-KR" altLang="en-US" sz="2000" b="1" u="sng" dirty="0">
                <a:latin typeface="+mn-ea"/>
              </a:rPr>
              <a:t>년 </a:t>
            </a:r>
            <a:r>
              <a:rPr lang="ko-KR" altLang="en-US" sz="2000" b="1" u="sng" dirty="0" err="1">
                <a:latin typeface="+mn-ea"/>
              </a:rPr>
              <a:t>데소로</a:t>
            </a:r>
            <a:r>
              <a:rPr lang="ko-KR" altLang="en-US" sz="2000" b="1" u="sng" dirty="0">
                <a:latin typeface="+mn-ea"/>
              </a:rPr>
              <a:t> 이전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바우하우스 신교사는 그의 대표작이기도 하다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하였으며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근대 디자인운동 메이커로서의 디자인 교육의 기초자세를 세계에 과시하였다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r>
              <a:rPr lang="ko-KR" altLang="en-US" sz="2000" b="1" u="sng" dirty="0">
                <a:latin typeface="+mn-ea"/>
              </a:rPr>
              <a:t>제</a:t>
            </a:r>
            <a:r>
              <a:rPr lang="en-US" altLang="ko-KR" sz="2000" b="1" u="sng" dirty="0">
                <a:latin typeface="+mn-ea"/>
              </a:rPr>
              <a:t>3</a:t>
            </a:r>
            <a:r>
              <a:rPr lang="ko-KR" altLang="en-US" sz="2000" b="1" u="sng" dirty="0">
                <a:latin typeface="+mn-ea"/>
              </a:rPr>
              <a:t>기</a:t>
            </a:r>
            <a:r>
              <a:rPr lang="ko-KR" altLang="en-US" sz="1400" b="1" u="sng" dirty="0">
                <a:latin typeface="+mn-ea"/>
              </a:rPr>
              <a:t>는</a:t>
            </a:r>
            <a:r>
              <a:rPr lang="ko-KR" altLang="en-US" sz="2000" b="1" dirty="0">
                <a:latin typeface="+mn-ea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바우하우스의 교장을 사임하고</a:t>
            </a:r>
            <a:r>
              <a:rPr lang="en-US" altLang="ko-KR" sz="2000" b="1" dirty="0">
                <a:latin typeface="+mn-ea"/>
              </a:rPr>
              <a:t>, </a:t>
            </a:r>
            <a:r>
              <a:rPr lang="en-US" altLang="ko-KR" sz="2000" b="1" u="sng" dirty="0">
                <a:latin typeface="+mn-ea"/>
              </a:rPr>
              <a:t>1928 - 1934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년까지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도시문제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특히 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집단주거 건축의 실제적인 해결을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모색하였다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</a:p>
          <a:p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판자 모양의 고층아파트의 제안이나</a:t>
            </a:r>
            <a:r>
              <a:rPr lang="en-US" altLang="ko-KR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베를린 및 </a:t>
            </a:r>
            <a:r>
              <a:rPr lang="ko-KR" altLang="en-US" sz="1400" b="1" u="sng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카를스루에에서의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주택단지 건설에 참가하였다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r>
              <a:rPr lang="ko-KR" altLang="en-US" sz="2000" b="1" u="sng" dirty="0" smtClean="0">
                <a:latin typeface="+mn-ea"/>
              </a:rPr>
              <a:t>제</a:t>
            </a:r>
            <a:r>
              <a:rPr lang="en-US" altLang="ko-KR" sz="2000" b="1" u="sng" dirty="0">
                <a:latin typeface="+mn-ea"/>
              </a:rPr>
              <a:t>4</a:t>
            </a:r>
            <a:r>
              <a:rPr lang="ko-KR" altLang="en-US" sz="2000" b="1" u="sng" dirty="0">
                <a:latin typeface="+mn-ea"/>
              </a:rPr>
              <a:t>기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는</a:t>
            </a:r>
            <a:r>
              <a:rPr lang="ko-KR" altLang="en-US" sz="2000" b="1" dirty="0">
                <a:latin typeface="+mn-ea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나치스의 대두로 독일을 떠나 영국과 미국에서 활동한 시절인데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영국에서는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M.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플라이와 협동하여 몇 개의 건축을 이룩하고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1937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년에 도미하여 하버드대학 건축과의 대학원 교수로 많은 건축가를 육성하였다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6149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pic>
        <p:nvPicPr>
          <p:cNvPr id="13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939168" y="626703"/>
            <a:ext cx="2953312" cy="611466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4" name="Rectangle 24"/>
          <p:cNvSpPr>
            <a:spLocks noChangeArrowheads="1"/>
          </p:cNvSpPr>
          <p:nvPr/>
        </p:nvSpPr>
        <p:spPr bwMode="auto">
          <a:xfrm>
            <a:off x="2907607" y="6505599"/>
            <a:ext cx="303254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ko-KR" altLang="en-US" sz="1400" b="1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그로피우스의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파구스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구두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공장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▶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9" y="2736415"/>
            <a:ext cx="5191136" cy="344345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11181" y="6145559"/>
            <a:ext cx="5028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▲ </a:t>
            </a:r>
            <a:r>
              <a:rPr lang="ko-KR" altLang="en-US" sz="1400" b="1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바로셀로나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(Barcelona)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국제전시회의 독일 </a:t>
            </a:r>
            <a:r>
              <a:rPr lang="ko-KR" altLang="en-US" sz="1400" b="1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파빌리언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(1929)</a:t>
            </a:r>
            <a:endParaRPr lang="ko-KR" altLang="en-US" sz="14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17" name="Picture 3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05124" y="609601"/>
            <a:ext cx="2642740" cy="207455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758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69316"/>
            <a:ext cx="1187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▶ 영 향</a:t>
            </a:r>
            <a:endParaRPr lang="ko-KR" altLang="en-US" b="1" dirty="0"/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248678" y="1916211"/>
            <a:ext cx="8787818" cy="352901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buFontTx/>
              <a:buAutoNum type="arabicPeriod"/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디자인에 관련된 많은 성과의 흐름을 하나로 통합하고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20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세기적 시점에서 근대적인 흐름을 이끌어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내는 합류점이 되어 </a:t>
            </a:r>
            <a:r>
              <a:rPr lang="ko-KR" altLang="en-US" sz="2000" b="1" dirty="0" smtClean="0">
                <a:solidFill>
                  <a:srgbClr val="FF0000"/>
                </a:solidFill>
                <a:latin typeface="+mn-ea"/>
              </a:rPr>
              <a:t>디자인 동향에 새로운 전기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를 마련하였다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lnSpc>
                <a:spcPct val="80000"/>
              </a:lnSpc>
              <a:buNone/>
            </a:pP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2. 20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세기 초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독일의 산업과 경제성장에 결정적인 역할을 하였으며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선진 강대국으로 발전시킨 사회운동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문화운동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나아가 </a:t>
            </a:r>
            <a:r>
              <a:rPr lang="ko-KR" altLang="en-US" sz="2000" b="1" dirty="0" smtClean="0">
                <a:solidFill>
                  <a:srgbClr val="FF0000"/>
                </a:solidFill>
                <a:latin typeface="+mn-ea"/>
              </a:rPr>
              <a:t>산업화 운동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이었다고 할 수 있다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3. </a:t>
            </a:r>
            <a:r>
              <a:rPr lang="ko-KR" altLang="en-US" sz="2000" b="1" u="sng" dirty="0" smtClean="0">
                <a:solidFill>
                  <a:srgbClr val="FF0000"/>
                </a:solidFill>
                <a:latin typeface="+mn-ea"/>
              </a:rPr>
              <a:t>기능적이고 구조적이며</a:t>
            </a:r>
            <a:r>
              <a:rPr lang="en-US" altLang="ko-KR" sz="2000" b="1" u="sng" dirty="0" smtClean="0">
                <a:solidFill>
                  <a:srgbClr val="FF0000"/>
                </a:solidFill>
                <a:latin typeface="+mn-ea"/>
              </a:rPr>
              <a:t>, </a:t>
            </a:r>
            <a:r>
              <a:rPr lang="ko-KR" altLang="en-US" sz="2000" b="1" u="sng" dirty="0" smtClean="0">
                <a:solidFill>
                  <a:srgbClr val="FF0000"/>
                </a:solidFill>
                <a:latin typeface="+mn-ea"/>
              </a:rPr>
              <a:t>기하학적인 디자인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을</a:t>
            </a:r>
            <a:r>
              <a:rPr lang="ko-KR" altLang="en-US" sz="2000" b="1" dirty="0" smtClean="0">
                <a:latin typeface="+mn-ea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성취함으로써 미술과 산업을 밀접하게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결합하는 독일 디자인을 실천하였으며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미술가의 역할을 재정립하였다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4.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바우하우스에 영향을 주어 학교 교육에 있어서 예술과 공예와 공업의 통일을 실현하고자 하였으며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sz="2000" b="1" u="sng" dirty="0" err="1" smtClean="0">
                <a:solidFill>
                  <a:srgbClr val="FF0000"/>
                </a:solidFill>
                <a:latin typeface="+mn-ea"/>
              </a:rPr>
              <a:t>인더스트리얼</a:t>
            </a:r>
            <a:r>
              <a:rPr lang="ko-KR" altLang="en-US" sz="2000" b="1" u="sng" dirty="0" smtClean="0">
                <a:solidFill>
                  <a:srgbClr val="FF0000"/>
                </a:solidFill>
                <a:latin typeface="+mn-ea"/>
              </a:rPr>
              <a:t> 디자인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을 예술의 한 분야로 정착시키는데 중추적인 역할을 하였다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5.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유럽제국에서 동일한 개념의 단체가 설립되거나 개편되는데 영향을 주었으며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산업과 예술이 새로운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차원에서 대중의 생활에 공헌하는 </a:t>
            </a:r>
            <a:r>
              <a:rPr lang="ko-KR" altLang="en-US" sz="2000" b="1" dirty="0" smtClean="0">
                <a:solidFill>
                  <a:srgbClr val="FF0000"/>
                </a:solidFill>
                <a:latin typeface="+mn-ea"/>
              </a:rPr>
              <a:t>현대적 형태의 디자인을 성취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하는데</a:t>
            </a:r>
            <a:r>
              <a:rPr lang="ko-KR" altLang="en-US" sz="2000" b="1" dirty="0" smtClean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새로운 활력소가 되었다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en-US" altLang="ko-KR" sz="14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18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967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26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0960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874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9743" y="1724229"/>
            <a:ext cx="24482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▶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정 의</a:t>
            </a:r>
            <a:endParaRPr lang="en-US" altLang="ko-KR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lang="en-US" altLang="ko-KR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▶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목 적</a:t>
            </a:r>
            <a:endParaRPr lang="en-US" altLang="ko-KR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lang="ko-KR" altLang="en-US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▶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설 </a:t>
            </a:r>
            <a:r>
              <a:rPr lang="ko-KR" altLang="en-US" b="1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립</a:t>
            </a:r>
            <a:endParaRPr lang="en-US" altLang="ko-KR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lang="ko-KR" altLang="en-US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▶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대표적인 인물</a:t>
            </a:r>
            <a:endParaRPr lang="en-US" altLang="ko-KR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lang="en-US" altLang="ko-KR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▶</a:t>
            </a:r>
            <a:r>
              <a:rPr lang="en-US" altLang="ko-KR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영 향</a:t>
            </a:r>
            <a:endParaRPr lang="ko-KR" altLang="en-US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lang="ko-KR" altLang="en-US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843808" y="1724229"/>
            <a:ext cx="45719" cy="264087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337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21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76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04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77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158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045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05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736014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41901" y="262723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5947345" y="266655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88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69316"/>
            <a:ext cx="1187624" cy="37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▶ 정 의</a:t>
            </a:r>
            <a:endParaRPr lang="ko-KR" altLang="en-US" b="1" dirty="0"/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>
          <a:xfrm>
            <a:off x="392545" y="1556792"/>
            <a:ext cx="7995879" cy="18288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예술가나 건축가뿐만 아니라 공업이나 상업에 종사하는 실업가를 포함한 </a:t>
            </a:r>
          </a:p>
          <a:p>
            <a:pPr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독일의 미술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공업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수공예 분야의 전문가들이 협력하여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</a:p>
          <a:p>
            <a:pPr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ko-KR" altLang="en-US" sz="20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우수한 미적 기준을 </a:t>
            </a:r>
            <a:r>
              <a:rPr lang="ko-KR" altLang="en-US" sz="20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표준화하여 대량 생산</a:t>
            </a:r>
            <a:r>
              <a:rPr lang="ko-KR" altLang="en-US" sz="20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하고</a:t>
            </a:r>
            <a:r>
              <a:rPr lang="ko-KR" altLang="en-US" sz="20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</a:p>
          <a:p>
            <a:pPr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ko-KR" altLang="en-US" sz="20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규격화된 기계생산품의 질적 향상을 도모</a:t>
            </a:r>
            <a:r>
              <a:rPr lang="ko-KR" altLang="en-US" sz="20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하여</a:t>
            </a:r>
          </a:p>
          <a:p>
            <a:pPr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ko-KR" altLang="en-US" sz="20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이의 </a:t>
            </a:r>
            <a:r>
              <a:rPr lang="ko-KR" altLang="en-US" sz="20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수출을 통하여 독일의 국부 증대를 목표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로</a:t>
            </a:r>
            <a:r>
              <a:rPr lang="ko-KR" altLang="en-US" sz="14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한 디자인 진흥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단체</a:t>
            </a:r>
            <a:endParaRPr lang="ko-KR" altLang="en-US" sz="14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14" name="Picture 1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11005" y="3584330"/>
            <a:ext cx="2944971" cy="3176361"/>
          </a:xfrm>
          <a:prstGeom prst="rect">
            <a:avLst/>
          </a:prstGeom>
          <a:noFill/>
          <a:ln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606508" y="3598016"/>
            <a:ext cx="2629788" cy="3024630"/>
          </a:xfrm>
          <a:prstGeom prst="rect">
            <a:avLst/>
          </a:prstGeom>
          <a:noFill/>
          <a:ln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  <p:sp>
        <p:nvSpPr>
          <p:cNvPr id="16" name="Text Box 9"/>
          <p:cNvSpPr txBox="1">
            <a:spLocks noChangeArrowheads="1"/>
          </p:cNvSpPr>
          <p:nvPr/>
        </p:nvSpPr>
        <p:spPr bwMode="auto">
          <a:xfrm>
            <a:off x="306798" y="6505599"/>
            <a:ext cx="189026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99336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독일 공작 연맹 마크</a:t>
            </a:r>
          </a:p>
        </p:txBody>
      </p:sp>
      <p:sp>
        <p:nvSpPr>
          <p:cNvPr id="17" name="Text Box 17"/>
          <p:cNvSpPr txBox="1">
            <a:spLocks noChangeArrowheads="1"/>
          </p:cNvSpPr>
          <p:nvPr/>
        </p:nvSpPr>
        <p:spPr bwMode="auto">
          <a:xfrm>
            <a:off x="6529226" y="6505599"/>
            <a:ext cx="197041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99336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베렌스의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>
                <a:latin typeface="+mn-ea"/>
              </a:rPr>
              <a:t>AEG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의 마크</a:t>
            </a:r>
          </a:p>
        </p:txBody>
      </p:sp>
    </p:spTree>
    <p:extLst>
      <p:ext uri="{BB962C8B-B14F-4D97-AF65-F5344CB8AC3E}">
        <p14:creationId xmlns:p14="http://schemas.microsoft.com/office/powerpoint/2010/main" val="236182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69316"/>
            <a:ext cx="1187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▶ 목 적</a:t>
            </a:r>
            <a:endParaRPr lang="ko-KR" altLang="en-US" b="1" dirty="0"/>
          </a:p>
        </p:txBody>
      </p:sp>
      <p:sp>
        <p:nvSpPr>
          <p:cNvPr id="18" name="Rectangle 3"/>
          <p:cNvSpPr txBox="1">
            <a:spLocks noChangeArrowheads="1"/>
          </p:cNvSpPr>
          <p:nvPr/>
        </p:nvSpPr>
        <p:spPr>
          <a:xfrm>
            <a:off x="755576" y="1403629"/>
            <a:ext cx="7859713" cy="533773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en-US" altLang="ko-KR" sz="1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수공예운동 </a:t>
            </a:r>
            <a:r>
              <a:rPr lang="en-US" altLang="ko-KR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~ </a:t>
            </a:r>
            <a:r>
              <a:rPr lang="ko-KR" altLang="en-US" sz="1500" b="1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세제션</a:t>
            </a:r>
            <a:r>
              <a:rPr lang="ko-KR" altLang="en-US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운동</a:t>
            </a:r>
            <a:r>
              <a:rPr lang="en-US" altLang="ko-KR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예술운동</a:t>
            </a:r>
            <a:r>
              <a:rPr lang="en-US" altLang="ko-KR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의 약점</a:t>
            </a:r>
          </a:p>
          <a:p>
            <a:pPr>
              <a:lnSpc>
                <a:spcPct val="8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 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새 재료에 대한 솜씨가 나쁘고 가공기술의 혹사                                                                </a:t>
            </a:r>
          </a:p>
          <a:p>
            <a:pPr>
              <a:lnSpc>
                <a:spcPct val="8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ko-KR" altLang="en-US" sz="12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</a:t>
            </a:r>
            <a:r>
              <a:rPr lang="ko-KR" altLang="en-US" sz="12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</a:t>
            </a:r>
            <a:r>
              <a:rPr lang="ko-KR" altLang="en-US" sz="12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→ </a:t>
            </a:r>
            <a:r>
              <a:rPr lang="ko-KR" altLang="en-US" sz="20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오히려 현실적인 양식의 발전 저해</a:t>
            </a:r>
            <a:endParaRPr lang="en-US" altLang="ko-KR" sz="2000" b="1" u="sng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8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ko-KR" altLang="en-US" sz="2000" b="1" u="sng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8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    역사양식을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부정하고 모방주의에 반대한 태도는 옳았으나 ‘실용성’의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8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    면에서 취약점을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가짐</a:t>
            </a:r>
          </a:p>
          <a:p>
            <a:pPr algn="ctr">
              <a:lnSpc>
                <a:spcPct val="80000"/>
              </a:lnSpc>
              <a:buFontTx/>
              <a:buNone/>
            </a:pPr>
            <a:endParaRPr lang="ko-KR" altLang="en-US" sz="8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algn="ctr">
              <a:lnSpc>
                <a:spcPct val="80000"/>
              </a:lnSpc>
              <a:buFontTx/>
              <a:buNone/>
            </a:pPr>
            <a:endParaRPr lang="ko-KR" altLang="en-US" sz="8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algn="ctr">
              <a:lnSpc>
                <a:spcPct val="80000"/>
              </a:lnSpc>
              <a:buFontTx/>
              <a:buNone/>
            </a:pPr>
            <a:endParaRPr lang="ko-KR" altLang="en-US" sz="8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algn="ctr">
              <a:lnSpc>
                <a:spcPct val="80000"/>
              </a:lnSpc>
              <a:buFontTx/>
              <a:buNone/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미술과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산업의 협력에 의해 독창적인 </a:t>
            </a:r>
            <a:r>
              <a:rPr lang="ko-KR" altLang="en-US" sz="14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일품제작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에서</a:t>
            </a:r>
            <a:r>
              <a:rPr lang="ko-KR" altLang="en-US" sz="14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벗어나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ko-KR" altLang="en-US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lang="ko-KR" altLang="en-US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</a:t>
            </a:r>
            <a:r>
              <a:rPr lang="ko-KR" altLang="en-US" sz="15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독일에서 </a:t>
            </a:r>
            <a:r>
              <a:rPr lang="ko-KR" altLang="en-US" sz="15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생산되는  공업 제품의 질을 높이고</a:t>
            </a:r>
            <a:r>
              <a:rPr lang="ko-KR" altLang="en-US" sz="15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ko-KR" altLang="en-US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lang="ko-KR" altLang="en-US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</a:t>
            </a:r>
            <a:r>
              <a:rPr lang="ko-KR" altLang="en-US" sz="15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규격화를 </a:t>
            </a:r>
            <a:r>
              <a:rPr lang="ko-KR" altLang="en-US" sz="15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목적으로 결성</a:t>
            </a:r>
            <a:r>
              <a:rPr lang="ko-KR" altLang="en-US" sz="15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ko-KR" altLang="en-US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lang="ko-KR" altLang="en-US" sz="15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</a:t>
            </a:r>
            <a:r>
              <a:rPr lang="ko-KR" altLang="en-US" sz="15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기계 </a:t>
            </a:r>
            <a:r>
              <a:rPr lang="ko-KR" altLang="en-US" sz="15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생산에 적합한 </a:t>
            </a:r>
            <a:r>
              <a:rPr lang="ko-KR" altLang="en-US" sz="14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형태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를 찾음</a:t>
            </a:r>
            <a:r>
              <a:rPr lang="ko-KR" altLang="en-US" sz="17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    </a:t>
            </a:r>
            <a:r>
              <a:rPr lang="ko-KR" altLang="en-US" sz="1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  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ko-KR" altLang="en-US" sz="9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                                        </a:t>
            </a:r>
            <a:r>
              <a:rPr lang="ko-KR" altLang="en-US" sz="9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endParaRPr lang="en-US" altLang="ko-KR" sz="9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ko-KR" sz="9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9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</a:t>
            </a:r>
            <a:r>
              <a:rPr lang="ko-KR" altLang="en-US" sz="9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좋은 품질의 디자인 추구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ko-KR" altLang="en-US" sz="20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</a:t>
            </a:r>
            <a:r>
              <a:rPr lang="ko-KR" altLang="en-US" sz="20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규격화</a:t>
            </a:r>
            <a:r>
              <a:rPr lang="ko-KR" altLang="en-US" sz="1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개성주의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거부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ko-KR" altLang="en-US" sz="1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장식 없는 디자인 </a:t>
            </a:r>
            <a:r>
              <a:rPr lang="en-US" altLang="ko-KR" sz="1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20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간결</a:t>
            </a:r>
            <a:r>
              <a:rPr lang="en-US" altLang="ko-KR" sz="20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20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단순</a:t>
            </a:r>
            <a:r>
              <a:rPr lang="en-US" altLang="ko-KR" sz="20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20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합리적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ko-KR" altLang="en-US" sz="1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수공예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회복 거부 </a:t>
            </a:r>
            <a:r>
              <a:rPr lang="en-US" altLang="ko-KR" sz="1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기계에 의한 생산 주장</a:t>
            </a:r>
          </a:p>
          <a:p>
            <a:pPr algn="r">
              <a:lnSpc>
                <a:spcPct val="80000"/>
              </a:lnSpc>
              <a:buFontTx/>
              <a:buNone/>
            </a:pPr>
            <a:endParaRPr lang="en-US" altLang="ko-KR" sz="12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algn="r">
              <a:lnSpc>
                <a:spcPct val="80000"/>
              </a:lnSpc>
              <a:buFontTx/>
              <a:buNone/>
            </a:pPr>
            <a:endParaRPr lang="ko-KR" altLang="en-US" sz="12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80000"/>
              </a:lnSpc>
              <a:buClr>
                <a:schemeClr val="tx1"/>
              </a:buClr>
              <a:buFontTx/>
              <a:buChar char="-"/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기계에 의한</a:t>
            </a:r>
            <a:r>
              <a:rPr lang="ko-KR" altLang="en-US" sz="20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20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다량생산과 </a:t>
            </a:r>
            <a:r>
              <a:rPr lang="ko-KR" altLang="en-US" sz="20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조형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이라는</a:t>
            </a:r>
            <a:r>
              <a:rPr lang="ko-KR" altLang="en-US" sz="14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문제와 </a:t>
            </a:r>
          </a:p>
          <a:p>
            <a:pPr>
              <a:buClr>
                <a:schemeClr val="tx1"/>
              </a:buClr>
              <a:buFontTx/>
              <a:buNone/>
            </a:pPr>
            <a:r>
              <a:rPr lang="ko-KR" altLang="en-US" sz="20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</a:t>
            </a:r>
            <a:r>
              <a:rPr lang="ko-KR" altLang="en-US" sz="20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예술적 창조와 조형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이라는</a:t>
            </a:r>
            <a:r>
              <a:rPr lang="ko-KR" altLang="en-US" sz="14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문제를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어떻게 통합시켜 나가야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buClr>
                <a:schemeClr val="tx1"/>
              </a:buClr>
              <a:buFontTx/>
              <a:buNone/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      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되는 지에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대한 고찰</a:t>
            </a:r>
            <a:r>
              <a:rPr lang="ko-KR" altLang="en-US" sz="20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</a:t>
            </a:r>
            <a:r>
              <a:rPr lang="ko-KR" altLang="en-US" sz="2000" dirty="0" smtClean="0">
                <a:solidFill>
                  <a:srgbClr val="99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  </a:t>
            </a:r>
            <a:endParaRPr lang="ko-KR" altLang="en-US" sz="2000" dirty="0">
              <a:solidFill>
                <a:srgbClr val="990000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7298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1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3" dur="500"/>
                                        <p:tgtEl>
                                          <p:spTgt spid="1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7" dur="500"/>
                                        <p:tgtEl>
                                          <p:spTgt spid="1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1" dur="1" fill="hold"/>
                                        <p:tgtEl>
                                          <p:spTgt spid="1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1" fill="hold"/>
                                        <p:tgtEl>
                                          <p:spTgt spid="1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9" dur="1" fill="hold"/>
                                        <p:tgtEl>
                                          <p:spTgt spid="1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3" dur="1" fill="hold"/>
                                        <p:tgtEl>
                                          <p:spTgt spid="1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1" fill="hold"/>
                                        <p:tgtEl>
                                          <p:spTgt spid="18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1" dur="1" fill="hold"/>
                                        <p:tgtEl>
                                          <p:spTgt spid="18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69316"/>
            <a:ext cx="1187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▶ 설 </a:t>
            </a:r>
            <a:r>
              <a:rPr lang="ko-KR" altLang="en-US" b="1" dirty="0" err="1" smtClean="0"/>
              <a:t>립</a:t>
            </a:r>
            <a:endParaRPr lang="ko-KR" altLang="en-US" b="1" dirty="0"/>
          </a:p>
        </p:txBody>
      </p:sp>
      <p:grpSp>
        <p:nvGrpSpPr>
          <p:cNvPr id="11" name="그룹 10"/>
          <p:cNvGrpSpPr/>
          <p:nvPr/>
        </p:nvGrpSpPr>
        <p:grpSpPr>
          <a:xfrm>
            <a:off x="539750" y="908720"/>
            <a:ext cx="7501750" cy="4230366"/>
            <a:chOff x="539750" y="1557338"/>
            <a:chExt cx="7501750" cy="4230366"/>
          </a:xfrm>
        </p:grpSpPr>
        <p:sp>
          <p:nvSpPr>
            <p:cNvPr id="12" name="Text Box 6"/>
            <p:cNvSpPr txBox="1">
              <a:spLocks noChangeArrowheads="1"/>
            </p:cNvSpPr>
            <p:nvPr/>
          </p:nvSpPr>
          <p:spPr bwMode="auto">
            <a:xfrm>
              <a:off x="539750" y="3516313"/>
              <a:ext cx="4824413" cy="22713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en-US" altLang="ko-KR" sz="1200" b="1" dirty="0" smtClean="0">
                  <a:latin typeface="굴림체" panose="020B0609000101010101" pitchFamily="49" charset="-127"/>
                  <a:ea typeface="굴림체" panose="020B0609000101010101" pitchFamily="49" charset="-127"/>
                </a:rPr>
                <a:t>1907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년 </a:t>
              </a: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10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월 </a:t>
              </a: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6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일 뮌헨에서 창립된 독일 공작연맹</a:t>
              </a: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(</a:t>
              </a:r>
              <a:r>
                <a:rPr lang="ko-KR" altLang="en-US" sz="1200" b="1" dirty="0" err="1">
                  <a:latin typeface="굴림체" panose="020B0609000101010101" pitchFamily="49" charset="-127"/>
                  <a:ea typeface="굴림체" panose="020B0609000101010101" pitchFamily="49" charset="-127"/>
                </a:rPr>
                <a:t>유겐트스틸</a:t>
              </a: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)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은 </a:t>
              </a:r>
            </a:p>
            <a:p>
              <a:pPr>
                <a:spcBef>
                  <a:spcPct val="20000"/>
                </a:spcBef>
              </a:pP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미술이나 공예나 실업 등의 각종 영역에서 최고의 지혜를 모아서 </a:t>
              </a:r>
            </a:p>
            <a:p>
              <a:pPr>
                <a:spcBef>
                  <a:spcPct val="20000"/>
                </a:spcBef>
              </a:pP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실제 생활에서 사용하는 독일제품의 질을 고급화 시키는 것을 </a:t>
              </a:r>
            </a:p>
            <a:p>
              <a:pPr>
                <a:spcBef>
                  <a:spcPct val="20000"/>
                </a:spcBef>
              </a:pP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주요 목표로 내세운 것이다</a:t>
              </a: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. </a:t>
              </a:r>
            </a:p>
            <a:p>
              <a:pPr>
                <a:spcBef>
                  <a:spcPct val="20000"/>
                </a:spcBef>
              </a:pP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  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이는 독일에서 생산되는 제품의 질적 향상을 목적으로 설립</a:t>
              </a:r>
            </a:p>
            <a:p>
              <a:pPr>
                <a:spcBef>
                  <a:spcPct val="20000"/>
                </a:spcBef>
              </a:pP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미술</a:t>
              </a: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, 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공업 등을 기계생산의 장점을 살리되 협력에 의한</a:t>
              </a:r>
            </a:p>
            <a:p>
              <a:pPr>
                <a:spcBef>
                  <a:spcPct val="20000"/>
                </a:spcBef>
              </a:pP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인력의 합리적 배치로 </a:t>
              </a: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-</a:t>
              </a:r>
              <a:r>
                <a:rPr lang="ko-KR" altLang="en-US" sz="1200" b="1" dirty="0">
                  <a:solidFill>
                    <a:srgbClr val="FF0000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기술주도적 디자인을 전개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되었다</a:t>
              </a: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. </a:t>
              </a:r>
            </a:p>
            <a:p>
              <a:pPr>
                <a:spcBef>
                  <a:spcPct val="20000"/>
                </a:spcBef>
              </a:pP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</a:p>
            <a:p>
              <a:pPr>
                <a:spcBef>
                  <a:spcPct val="20000"/>
                </a:spcBef>
              </a:pPr>
              <a:r>
                <a:rPr lang="en-US" altLang="ko-KR" sz="1200" b="1" dirty="0">
                  <a:latin typeface="+mn-ea"/>
                  <a:ea typeface="+mn-ea"/>
                </a:rPr>
                <a:t>1933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년 나치스에 의하여 해체되었다가 </a:t>
              </a:r>
            </a:p>
            <a:p>
              <a:pPr>
                <a:spcBef>
                  <a:spcPct val="20000"/>
                </a:spcBef>
              </a:pPr>
              <a:r>
                <a:rPr lang="en-US" altLang="ko-KR" sz="1200" b="1" dirty="0">
                  <a:latin typeface="+mn-ea"/>
                  <a:ea typeface="+mn-ea"/>
                </a:rPr>
                <a:t>1946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년에 재건되었으며 본부는 </a:t>
              </a:r>
              <a:r>
                <a:rPr lang="ko-KR" altLang="en-US" sz="1200" b="1" dirty="0" err="1">
                  <a:latin typeface="굴림체" panose="020B0609000101010101" pitchFamily="49" charset="-127"/>
                  <a:ea typeface="굴림체" panose="020B0609000101010101" pitchFamily="49" charset="-127"/>
                </a:rPr>
                <a:t>뒤셀도르프에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있다</a:t>
              </a:r>
              <a:r>
                <a:rPr lang="en-US" altLang="ko-KR" sz="1200" dirty="0">
                  <a:solidFill>
                    <a:srgbClr val="660066"/>
                  </a:solidFill>
                  <a:latin typeface="바탕" panose="02030600000101010101" pitchFamily="18" charset="-127"/>
                  <a:ea typeface="바탕" panose="02030600000101010101" pitchFamily="18" charset="-127"/>
                </a:rPr>
                <a:t>. </a:t>
              </a:r>
            </a:p>
          </p:txBody>
        </p:sp>
        <p:sp>
          <p:nvSpPr>
            <p:cNvPr id="13" name="Rectangle 8"/>
            <p:cNvSpPr>
              <a:spLocks noChangeArrowheads="1"/>
            </p:cNvSpPr>
            <p:nvPr/>
          </p:nvSpPr>
          <p:spPr bwMode="auto">
            <a:xfrm>
              <a:off x="5507038" y="4013200"/>
              <a:ext cx="2519362" cy="936625"/>
            </a:xfrm>
            <a:prstGeom prst="rect">
              <a:avLst/>
            </a:prstGeom>
            <a:noFill/>
            <a:ln w="9525" algn="ctr">
              <a:solidFill>
                <a:srgbClr val="660066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4" name="Text Box 10"/>
            <p:cNvSpPr txBox="1">
              <a:spLocks noChangeArrowheads="1"/>
            </p:cNvSpPr>
            <p:nvPr/>
          </p:nvSpPr>
          <p:spPr bwMode="auto">
            <a:xfrm>
              <a:off x="5444314" y="4086225"/>
              <a:ext cx="2597186" cy="8309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영국</a:t>
              </a:r>
              <a:endParaRPr lang="ko-KR" altLang="en-US" sz="1800" b="1" dirty="0"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 algn="ctr">
                <a:spcBef>
                  <a:spcPct val="20000"/>
                </a:spcBef>
              </a:pPr>
              <a:r>
                <a:rPr lang="ko-KR" altLang="en-US" sz="18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디자인 산업 협회</a:t>
              </a:r>
              <a:r>
                <a:rPr lang="en-US" altLang="ko-KR" sz="18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(DIA)</a:t>
              </a:r>
            </a:p>
            <a:p>
              <a:pPr algn="ctr">
                <a:spcBef>
                  <a:spcPct val="20000"/>
                </a:spcBef>
              </a:pP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(1919)</a:t>
              </a:r>
            </a:p>
          </p:txBody>
        </p:sp>
        <p:sp>
          <p:nvSpPr>
            <p:cNvPr id="15" name="Line 11"/>
            <p:cNvSpPr>
              <a:spLocks noChangeShapeType="1"/>
            </p:cNvSpPr>
            <p:nvPr/>
          </p:nvSpPr>
          <p:spPr bwMode="auto">
            <a:xfrm>
              <a:off x="6731000" y="3149600"/>
              <a:ext cx="0" cy="215900"/>
            </a:xfrm>
            <a:prstGeom prst="line">
              <a:avLst/>
            </a:prstGeom>
            <a:noFill/>
            <a:ln w="9525">
              <a:solidFill>
                <a:srgbClr val="6600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Rectangle 12"/>
            <p:cNvSpPr>
              <a:spLocks noChangeArrowheads="1"/>
            </p:cNvSpPr>
            <p:nvPr/>
          </p:nvSpPr>
          <p:spPr bwMode="auto">
            <a:xfrm>
              <a:off x="5938838" y="5094288"/>
              <a:ext cx="1727200" cy="576262"/>
            </a:xfrm>
            <a:prstGeom prst="rect">
              <a:avLst/>
            </a:prstGeom>
            <a:noFill/>
            <a:ln w="9525" algn="ctr">
              <a:solidFill>
                <a:srgbClr val="660066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7" name="Line 16"/>
            <p:cNvSpPr>
              <a:spLocks noChangeShapeType="1"/>
            </p:cNvSpPr>
            <p:nvPr/>
          </p:nvSpPr>
          <p:spPr bwMode="auto">
            <a:xfrm>
              <a:off x="6731000" y="2430463"/>
              <a:ext cx="0" cy="215900"/>
            </a:xfrm>
            <a:prstGeom prst="line">
              <a:avLst/>
            </a:prstGeom>
            <a:noFill/>
            <a:ln w="9525">
              <a:solidFill>
                <a:srgbClr val="6600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Rectangle 17"/>
            <p:cNvSpPr>
              <a:spLocks noChangeArrowheads="1"/>
            </p:cNvSpPr>
            <p:nvPr/>
          </p:nvSpPr>
          <p:spPr bwMode="auto">
            <a:xfrm>
              <a:off x="6154738" y="1854200"/>
              <a:ext cx="1223962" cy="576263"/>
            </a:xfrm>
            <a:prstGeom prst="rect">
              <a:avLst/>
            </a:prstGeom>
            <a:noFill/>
            <a:ln w="9525" algn="ctr">
              <a:solidFill>
                <a:srgbClr val="660066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0" name="Text Box 18"/>
            <p:cNvSpPr txBox="1">
              <a:spLocks noChangeArrowheads="1"/>
            </p:cNvSpPr>
            <p:nvPr/>
          </p:nvSpPr>
          <p:spPr bwMode="auto">
            <a:xfrm>
              <a:off x="6138158" y="1927225"/>
              <a:ext cx="1261885" cy="4985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오스트레일리아</a:t>
              </a:r>
              <a:endParaRPr lang="ko-KR" altLang="en-US" sz="1800" b="1" dirty="0">
                <a:latin typeface="굴림체" panose="020B0609000101010101" pitchFamily="49" charset="-127"/>
                <a:ea typeface="굴림체" panose="020B0609000101010101" pitchFamily="49" charset="-127"/>
              </a:endParaRPr>
            </a:p>
            <a:p>
              <a:pPr algn="ctr">
                <a:spcBef>
                  <a:spcPct val="20000"/>
                </a:spcBef>
              </a:pP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(1910)</a:t>
              </a:r>
            </a:p>
          </p:txBody>
        </p:sp>
        <p:sp>
          <p:nvSpPr>
            <p:cNvPr id="21" name="Rectangle 19"/>
            <p:cNvSpPr>
              <a:spLocks noChangeArrowheads="1"/>
            </p:cNvSpPr>
            <p:nvPr/>
          </p:nvSpPr>
          <p:spPr bwMode="auto">
            <a:xfrm>
              <a:off x="6370638" y="2574925"/>
              <a:ext cx="647700" cy="574675"/>
            </a:xfrm>
            <a:prstGeom prst="rect">
              <a:avLst/>
            </a:prstGeom>
            <a:noFill/>
            <a:ln w="9525" algn="ctr">
              <a:solidFill>
                <a:srgbClr val="660066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2" name="Text Box 20"/>
            <p:cNvSpPr txBox="1">
              <a:spLocks noChangeArrowheads="1"/>
            </p:cNvSpPr>
            <p:nvPr/>
          </p:nvSpPr>
          <p:spPr bwMode="auto">
            <a:xfrm>
              <a:off x="6377672" y="2646363"/>
              <a:ext cx="646331" cy="4985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스위스</a:t>
              </a:r>
            </a:p>
            <a:p>
              <a:pPr algn="ctr">
                <a:spcBef>
                  <a:spcPct val="20000"/>
                </a:spcBef>
              </a:pP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(1913)</a:t>
              </a:r>
            </a:p>
          </p:txBody>
        </p:sp>
        <p:sp>
          <p:nvSpPr>
            <p:cNvPr id="23" name="Text Box 21"/>
            <p:cNvSpPr txBox="1">
              <a:spLocks noChangeArrowheads="1"/>
            </p:cNvSpPr>
            <p:nvPr/>
          </p:nvSpPr>
          <p:spPr bwMode="auto">
            <a:xfrm>
              <a:off x="6188487" y="3365500"/>
              <a:ext cx="1031051" cy="4985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스웨덴</a:t>
              </a:r>
            </a:p>
            <a:p>
              <a:pPr algn="ctr">
                <a:spcBef>
                  <a:spcPct val="20000"/>
                </a:spcBef>
              </a:pP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(1910-1917)</a:t>
              </a:r>
            </a:p>
          </p:txBody>
        </p:sp>
        <p:sp>
          <p:nvSpPr>
            <p:cNvPr id="24" name="Rectangle 22"/>
            <p:cNvSpPr>
              <a:spLocks noChangeArrowheads="1"/>
            </p:cNvSpPr>
            <p:nvPr/>
          </p:nvSpPr>
          <p:spPr bwMode="auto">
            <a:xfrm>
              <a:off x="6154738" y="3294063"/>
              <a:ext cx="1079500" cy="576262"/>
            </a:xfrm>
            <a:prstGeom prst="rect">
              <a:avLst/>
            </a:prstGeom>
            <a:noFill/>
            <a:ln w="9525" algn="ctr">
              <a:solidFill>
                <a:srgbClr val="660066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5" name="Line 23"/>
            <p:cNvSpPr>
              <a:spLocks noChangeShapeType="1"/>
            </p:cNvSpPr>
            <p:nvPr/>
          </p:nvSpPr>
          <p:spPr bwMode="auto">
            <a:xfrm>
              <a:off x="6731000" y="3870325"/>
              <a:ext cx="0" cy="215900"/>
            </a:xfrm>
            <a:prstGeom prst="line">
              <a:avLst/>
            </a:prstGeom>
            <a:noFill/>
            <a:ln w="9525">
              <a:solidFill>
                <a:srgbClr val="6600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" name="Line 25"/>
            <p:cNvSpPr>
              <a:spLocks noChangeShapeType="1"/>
            </p:cNvSpPr>
            <p:nvPr/>
          </p:nvSpPr>
          <p:spPr bwMode="auto">
            <a:xfrm>
              <a:off x="6731000" y="4949825"/>
              <a:ext cx="0" cy="215900"/>
            </a:xfrm>
            <a:prstGeom prst="line">
              <a:avLst/>
            </a:prstGeom>
            <a:noFill/>
            <a:ln w="9525">
              <a:solidFill>
                <a:srgbClr val="6600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" name="Text Box 26"/>
            <p:cNvSpPr txBox="1">
              <a:spLocks noChangeArrowheads="1"/>
            </p:cNvSpPr>
            <p:nvPr/>
          </p:nvSpPr>
          <p:spPr bwMode="auto">
            <a:xfrm>
              <a:off x="5885352" y="5142871"/>
              <a:ext cx="1835760" cy="5909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lang="ko-KR" altLang="en-US" sz="18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나치스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에</a:t>
              </a:r>
              <a:r>
                <a:rPr lang="ko-KR" altLang="en-US" sz="18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의해 해체</a:t>
              </a:r>
            </a:p>
            <a:p>
              <a:pPr algn="ctr">
                <a:spcBef>
                  <a:spcPct val="20000"/>
                </a:spcBef>
              </a:pPr>
              <a:r>
                <a:rPr lang="en-US" altLang="ko-KR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(1933)</a:t>
              </a:r>
            </a:p>
          </p:txBody>
        </p:sp>
        <p:sp>
          <p:nvSpPr>
            <p:cNvPr id="28" name="Text Box 27"/>
            <p:cNvSpPr txBox="1">
              <a:spLocks noChangeArrowheads="1"/>
            </p:cNvSpPr>
            <p:nvPr/>
          </p:nvSpPr>
          <p:spPr bwMode="auto">
            <a:xfrm>
              <a:off x="5219700" y="1557338"/>
              <a:ext cx="2416046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660066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>
                <a:spcBef>
                  <a:spcPct val="20000"/>
                </a:spcBef>
                <a:buFontTx/>
                <a:buChar char="•"/>
              </a:pPr>
              <a:r>
                <a:rPr lang="ko-KR" altLang="en-US" sz="14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각 나라의 결성 연대표</a:t>
              </a:r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1979613" y="1771650"/>
              <a:ext cx="1728787" cy="865188"/>
            </a:xfrm>
            <a:prstGeom prst="ellipse">
              <a:avLst/>
            </a:prstGeom>
            <a:noFill/>
            <a:ln w="9525" algn="ctr">
              <a:solidFill>
                <a:srgbClr val="6600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30" name="Text Box 29"/>
            <p:cNvSpPr txBox="1">
              <a:spLocks noChangeArrowheads="1"/>
            </p:cNvSpPr>
            <p:nvPr/>
          </p:nvSpPr>
          <p:spPr bwMode="auto">
            <a:xfrm>
              <a:off x="1979613" y="2066925"/>
              <a:ext cx="1819729" cy="3231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marL="342900" indent="-3429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ko-KR" altLang="en-US" sz="1500" b="1" dirty="0" err="1">
                  <a:latin typeface="굴림체" panose="020B0609000101010101" pitchFamily="49" charset="-127"/>
                  <a:ea typeface="굴림체" panose="020B0609000101010101" pitchFamily="49" charset="-127"/>
                </a:rPr>
                <a:t>헤르만</a:t>
              </a:r>
              <a:r>
                <a:rPr lang="ko-KR" altLang="en-US" sz="15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1500" b="1" dirty="0" err="1">
                  <a:latin typeface="굴림체" panose="020B0609000101010101" pitchFamily="49" charset="-127"/>
                  <a:ea typeface="굴림체" panose="020B0609000101010101" pitchFamily="49" charset="-127"/>
                </a:rPr>
                <a:t>무테지우스</a:t>
              </a:r>
              <a:endParaRPr lang="ko-KR" altLang="en-US" sz="1500" b="1" dirty="0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sp>
          <p:nvSpPr>
            <p:cNvPr id="31" name="Line 30"/>
            <p:cNvSpPr>
              <a:spLocks noChangeShapeType="1"/>
            </p:cNvSpPr>
            <p:nvPr/>
          </p:nvSpPr>
          <p:spPr bwMode="auto">
            <a:xfrm>
              <a:off x="2843213" y="2636838"/>
              <a:ext cx="0" cy="215900"/>
            </a:xfrm>
            <a:prstGeom prst="line">
              <a:avLst/>
            </a:prstGeom>
            <a:noFill/>
            <a:ln w="9525">
              <a:solidFill>
                <a:srgbClr val="6600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827088" y="2781300"/>
              <a:ext cx="4032250" cy="576263"/>
            </a:xfrm>
            <a:prstGeom prst="rect">
              <a:avLst/>
            </a:prstGeom>
            <a:noFill/>
            <a:ln w="9525" algn="ctr">
              <a:solidFill>
                <a:srgbClr val="660066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33" name="Text Box 32"/>
            <p:cNvSpPr txBox="1">
              <a:spLocks noChangeArrowheads="1"/>
            </p:cNvSpPr>
            <p:nvPr/>
          </p:nvSpPr>
          <p:spPr bwMode="auto">
            <a:xfrm>
              <a:off x="827088" y="2924944"/>
              <a:ext cx="410527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marL="342900" indent="-3429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ko-KR" altLang="en-US" sz="1200" b="1" dirty="0" err="1">
                  <a:latin typeface="굴림체" panose="020B0609000101010101" pitchFamily="49" charset="-127"/>
                  <a:ea typeface="굴림체" panose="020B0609000101010101" pitchFamily="49" charset="-127"/>
                </a:rPr>
                <a:t>헤르만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1200" b="1" dirty="0" err="1">
                  <a:latin typeface="굴림체" panose="020B0609000101010101" pitchFamily="49" charset="-127"/>
                  <a:ea typeface="굴림체" panose="020B0609000101010101" pitchFamily="49" charset="-127"/>
                </a:rPr>
                <a:t>오브리스트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  </a:t>
              </a:r>
              <a:r>
                <a:rPr lang="ko-KR" altLang="en-US" sz="1200" b="1" dirty="0" err="1">
                  <a:latin typeface="굴림체" panose="020B0609000101010101" pitchFamily="49" charset="-127"/>
                  <a:ea typeface="굴림체" panose="020B0609000101010101" pitchFamily="49" charset="-127"/>
                </a:rPr>
                <a:t>피터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1200" b="1" dirty="0" err="1">
                  <a:latin typeface="굴림체" panose="020B0609000101010101" pitchFamily="49" charset="-127"/>
                  <a:ea typeface="굴림체" panose="020B0609000101010101" pitchFamily="49" charset="-127"/>
                </a:rPr>
                <a:t>베렌스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  </a:t>
              </a:r>
              <a:r>
                <a:rPr lang="ko-KR" altLang="en-US" sz="1200" b="1" dirty="0" err="1">
                  <a:latin typeface="굴림체" panose="020B0609000101010101" pitchFamily="49" charset="-127"/>
                  <a:ea typeface="굴림체" panose="020B0609000101010101" pitchFamily="49" charset="-127"/>
                </a:rPr>
                <a:t>프리드리히</a:t>
              </a:r>
              <a:r>
                <a:rPr lang="ko-KR" altLang="en-US" sz="1200" b="1" dirty="0"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sz="1200" b="1" dirty="0" err="1">
                  <a:latin typeface="굴림체" panose="020B0609000101010101" pitchFamily="49" charset="-127"/>
                  <a:ea typeface="굴림체" panose="020B0609000101010101" pitchFamily="49" charset="-127"/>
                </a:rPr>
                <a:t>나우만</a:t>
              </a:r>
              <a:endParaRPr lang="ko-KR" altLang="en-US" sz="1200" b="1" dirty="0"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79512" y="5565023"/>
            <a:ext cx="8424739" cy="1320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※ 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기본 이념</a:t>
            </a:r>
            <a:r>
              <a:rPr lang="en-US" altLang="ko-KR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lnSpc>
                <a:spcPct val="90000"/>
              </a:lnSpc>
            </a:pPr>
            <a:endParaRPr lang="en-US" altLang="ko-KR" sz="1400" b="1" u="sng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90000"/>
              </a:lnSpc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적극적으로 기계를 도입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예술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예술가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),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공업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제조업자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),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수공예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크래프트맨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의 협력에 의해 </a:t>
            </a: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rgbClr val="230D93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sz="1400" b="1" u="sng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독일 </a:t>
            </a:r>
            <a:r>
              <a:rPr lang="ko-KR" altLang="en-US" sz="1400" b="1" u="sng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공업제품의 </a:t>
            </a:r>
            <a:r>
              <a:rPr lang="en-US" altLang="ko-KR" sz="1400" b="1" u="sng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lang="ko-KR" altLang="en-US" sz="1400" b="1" u="sng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양질화</a:t>
            </a:r>
            <a:r>
              <a:rPr lang="en-US" altLang="ko-KR" sz="1400" b="1" u="sng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', '</a:t>
            </a:r>
            <a:r>
              <a:rPr lang="ko-KR" altLang="en-US" sz="1400" b="1" u="sng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규격화</a:t>
            </a:r>
            <a:r>
              <a:rPr lang="en-US" altLang="ko-KR" sz="1400" b="1" u="sng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lang="ko-KR" altLang="en-US" sz="1400" b="1" u="sng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를 모색</a:t>
            </a:r>
            <a:r>
              <a:rPr lang="ko-KR" altLang="en-US" sz="1400" b="1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하여 </a:t>
            </a:r>
            <a:r>
              <a:rPr lang="ko-KR" altLang="en-US" sz="1400" b="1" u="sng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이성적이고도 단순한 디자인을 추구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하였으며</a:t>
            </a:r>
            <a:r>
              <a:rPr lang="en-US" altLang="ko-KR" sz="1400" b="1" dirty="0">
                <a:solidFill>
                  <a:schemeClr val="accent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230D93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solidFill>
                  <a:srgbClr val="230D93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u="sng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제품의 품질을 향상시키는 것을 목표</a:t>
            </a:r>
            <a:endParaRPr lang="ko-KR" altLang="en-US" sz="1400" dirty="0">
              <a:solidFill>
                <a:srgbClr val="FF0000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038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1" y="764704"/>
            <a:ext cx="1979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▶ 대표적인 인물</a:t>
            </a:r>
            <a:endParaRPr lang="ko-KR" altLang="en-US" b="1" dirty="0"/>
          </a:p>
        </p:txBody>
      </p:sp>
      <p:sp>
        <p:nvSpPr>
          <p:cNvPr id="34" name="Rectangle 9"/>
          <p:cNvSpPr>
            <a:spLocks noChangeArrowheads="1"/>
          </p:cNvSpPr>
          <p:nvPr/>
        </p:nvSpPr>
        <p:spPr bwMode="auto">
          <a:xfrm>
            <a:off x="107504" y="1268760"/>
            <a:ext cx="574869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  <a:buFont typeface="Wingdings" panose="05000000000000000000" pitchFamily="2" charset="2"/>
              <a:buChar char="q"/>
            </a:pPr>
            <a:r>
              <a:rPr lang="ko-KR" altLang="en-US" sz="20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헤르만</a:t>
            </a:r>
            <a:r>
              <a:rPr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sz="20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무테시우스</a:t>
            </a:r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20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H.Muthesius</a:t>
            </a:r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1861~1927)</a:t>
            </a:r>
          </a:p>
        </p:txBody>
      </p:sp>
      <p:sp>
        <p:nvSpPr>
          <p:cNvPr id="35" name="Text Box 15"/>
          <p:cNvSpPr txBox="1">
            <a:spLocks noChangeArrowheads="1"/>
          </p:cNvSpPr>
          <p:nvPr/>
        </p:nvSpPr>
        <p:spPr bwMode="auto">
          <a:xfrm>
            <a:off x="467544" y="1700808"/>
            <a:ext cx="7056784" cy="1083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20000"/>
              </a:spcBef>
              <a:buFontTx/>
              <a:buChar char="•"/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독일 근대 디자인 운동의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추진자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</a:p>
          <a:p>
            <a:pPr>
              <a:spcBef>
                <a:spcPct val="20000"/>
              </a:spcBef>
              <a:buFontTx/>
              <a:buChar char="•"/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국적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독일 </a:t>
            </a:r>
            <a:r>
              <a:rPr lang="en-US" altLang="ko-KR" sz="12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2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그로스뉴하우젠</a:t>
            </a:r>
            <a:r>
              <a:rPr lang="ko-KR" altLang="en-US" sz="12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출생</a:t>
            </a:r>
            <a:r>
              <a:rPr lang="en-US" altLang="ko-KR" sz="12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.)</a:t>
            </a:r>
            <a:endParaRPr lang="en-US" altLang="ko-KR" sz="12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  <a:buFontTx/>
              <a:buChar char="•"/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활동분야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디자인</a:t>
            </a:r>
          </a:p>
          <a:p>
            <a:pPr>
              <a:spcBef>
                <a:spcPct val="20000"/>
              </a:spcBef>
              <a:buFontTx/>
              <a:buChar char="•"/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주요작품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일본 국회 의사당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일본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재판소 </a:t>
            </a:r>
            <a:r>
              <a:rPr lang="en-US" altLang="ko-KR" sz="12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12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1829~1907 </a:t>
            </a:r>
            <a:r>
              <a:rPr lang="ko-KR" altLang="en-US" sz="12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헤르만엔데</a:t>
            </a:r>
            <a:r>
              <a:rPr lang="en-US" altLang="ko-KR" sz="12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2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뵉크만과</a:t>
            </a:r>
            <a:r>
              <a:rPr lang="ko-KR" altLang="en-US" sz="12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함께</a:t>
            </a:r>
            <a:r>
              <a:rPr lang="en-US" altLang="ko-KR" sz="12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</a:p>
        </p:txBody>
      </p:sp>
      <p:sp>
        <p:nvSpPr>
          <p:cNvPr id="36" name="Text Box 18"/>
          <p:cNvSpPr txBox="1">
            <a:spLocks noChangeArrowheads="1"/>
          </p:cNvSpPr>
          <p:nvPr/>
        </p:nvSpPr>
        <p:spPr bwMode="auto">
          <a:xfrm>
            <a:off x="467544" y="2852936"/>
            <a:ext cx="8676456" cy="4056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20000"/>
              </a:spcBef>
            </a:pPr>
            <a:r>
              <a:rPr lang="en-US" altLang="ko-KR" sz="2000" b="1" dirty="0" smtClean="0">
                <a:latin typeface="+mn-ea"/>
                <a:ea typeface="+mn-ea"/>
              </a:rPr>
              <a:t>1903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년 런던의 독일대사관 직원으로 있었다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당시 유럽 제일의 수준이었던 영국 건축에 관하여 </a:t>
            </a:r>
          </a:p>
          <a:p>
            <a:pPr>
              <a:spcBef>
                <a:spcPct val="20000"/>
              </a:spcBef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</a:t>
            </a:r>
            <a:r>
              <a:rPr lang="en-US" altLang="ko-KR" sz="14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《</a:t>
            </a:r>
            <a:r>
              <a:rPr lang="ko-KR" altLang="en-US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영국 주택</a:t>
            </a:r>
            <a:r>
              <a:rPr lang="en-US" altLang="ko-KR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》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1400" b="1" dirty="0">
                <a:latin typeface="+mn-ea"/>
                <a:ea typeface="+mn-ea"/>
              </a:rPr>
              <a:t>1904  1905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이라는 책을 써서 독일 건축계에 파문을 일으켰다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</a:p>
          <a:p>
            <a:pPr>
              <a:spcBef>
                <a:spcPct val="20000"/>
              </a:spcBef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</a:t>
            </a:r>
            <a:r>
              <a:rPr lang="ko-KR" altLang="en-US" sz="1400" b="1" u="sng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즉물성</a:t>
            </a:r>
            <a:r>
              <a:rPr lang="en-US" altLang="ko-KR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400" b="1" u="sng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卽物性</a:t>
            </a:r>
            <a:r>
              <a:rPr lang="en-US" altLang="ko-KR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과 합리성을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앞으로 올 디자인계의 핵심이라고 예측하고 이를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바탕으로 한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디자인의 ‘질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質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)’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의 향상이 국가적 이익을 가져온다는 확신에서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</a:pPr>
            <a:r>
              <a:rPr lang="en-US" altLang="ko-KR" sz="2000" b="1" dirty="0" smtClean="0">
                <a:latin typeface="+mn-ea"/>
                <a:ea typeface="+mn-ea"/>
              </a:rPr>
              <a:t>1907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년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건축가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디자이너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기술자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경영자들을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규합한</a:t>
            </a:r>
            <a:r>
              <a:rPr lang="ko-KR" altLang="en-US" sz="1400" b="1" dirty="0" smtClean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‘독일공작연맹</a:t>
            </a:r>
            <a:r>
              <a:rPr lang="ko-KR" altLang="en-US" sz="1400" b="1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’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을 제안하여 이를 실현시켰다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spcBef>
                <a:spcPct val="20000"/>
              </a:spcBef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특히 </a:t>
            </a:r>
            <a:r>
              <a:rPr lang="ko-KR" altLang="en-US" sz="20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생활 속에 미술을 도입하자는 사상은</a:t>
            </a:r>
            <a:r>
              <a:rPr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영국의 시인이며 공예미술가이자 </a:t>
            </a:r>
          </a:p>
          <a:p>
            <a:pPr>
              <a:spcBef>
                <a:spcPct val="20000"/>
              </a:spcBef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건축가인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W.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모리스의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미술공예운동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미를 위한 미술이 아니고 실생활의 미화운동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에서 영향을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받았다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spcBef>
                <a:spcPct val="20000"/>
              </a:spcBef>
            </a:pPr>
            <a:r>
              <a:rPr lang="en-US" altLang="ko-KR" sz="2000" b="1" dirty="0" smtClean="0">
                <a:latin typeface="+mn-ea"/>
                <a:ea typeface="+mn-ea"/>
              </a:rPr>
              <a:t>1911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년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총회에서는 규격화에 의해서만 비로소 대중의 취미 향상이 가능해지고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>
              <a:spcBef>
                <a:spcPct val="20000"/>
              </a:spcBef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</a:t>
            </a:r>
            <a:r>
              <a:rPr lang="ko-KR" altLang="en-US" sz="14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상품의 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양질화가 도모된다고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주장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하였다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spcBef>
                <a:spcPct val="20000"/>
              </a:spcBef>
            </a:pPr>
            <a:r>
              <a:rPr lang="en-US" altLang="ko-KR" sz="2000" b="1" u="sng" dirty="0" smtClean="0">
                <a:latin typeface="+mn-ea"/>
                <a:ea typeface="+mn-ea"/>
              </a:rPr>
              <a:t>1914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년의 </a:t>
            </a:r>
            <a:r>
              <a:rPr lang="ko-KR" altLang="en-US" sz="1400" b="1" u="sng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쾰른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총회에서의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논쟁에서 </a:t>
            </a:r>
          </a:p>
          <a:p>
            <a:pPr>
              <a:spcBef>
                <a:spcPct val="20000"/>
              </a:spcBef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 개성을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존중하는 </a:t>
            </a:r>
            <a:r>
              <a:rPr lang="en-US" altLang="ko-KR" sz="1400" b="1" u="sng" dirty="0" err="1">
                <a:latin typeface="+mn-ea"/>
                <a:ea typeface="+mn-ea"/>
              </a:rPr>
              <a:t>H.C.van</a:t>
            </a:r>
            <a:r>
              <a:rPr lang="en-US" altLang="ko-KR" sz="1400" b="1" u="sng" dirty="0">
                <a:latin typeface="+mn-ea"/>
                <a:ea typeface="+mn-ea"/>
              </a:rPr>
              <a:t> de </a:t>
            </a:r>
            <a:r>
              <a:rPr lang="ko-KR" altLang="en-US" sz="1400" b="1" u="sng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벨데와</a:t>
            </a:r>
            <a:r>
              <a:rPr lang="ko-KR" altLang="en-US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날카롭게 대립하여 디자인의 ‘</a:t>
            </a:r>
            <a:r>
              <a:rPr lang="ko-KR" altLang="en-US" sz="1400" b="1" u="sng" dirty="0">
                <a:solidFill>
                  <a:srgbClr val="FF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통일과 규격화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’를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주장하였다</a:t>
            </a:r>
            <a:r>
              <a:rPr lang="en-US" altLang="ko-KR" sz="12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r>
              <a:rPr lang="en-US" altLang="ko-KR" sz="1200" dirty="0">
                <a:solidFill>
                  <a:srgbClr val="3366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605" y="604972"/>
            <a:ext cx="1604875" cy="231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954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35496" y="980728"/>
            <a:ext cx="559236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  <a:buFont typeface="Wingdings" panose="05000000000000000000" pitchFamily="2" charset="2"/>
              <a:buChar char="q"/>
            </a:pPr>
            <a:r>
              <a:rPr lang="ko-KR" altLang="en-US" sz="20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피터</a:t>
            </a:r>
            <a:r>
              <a:rPr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20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베렌스</a:t>
            </a:r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2000" b="1" dirty="0">
                <a:latin typeface="+mn-ea"/>
                <a:ea typeface="+mn-ea"/>
              </a:rPr>
              <a:t>Behrens, Peter, 1868~1940</a:t>
            </a:r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 </a:t>
            </a:r>
          </a:p>
        </p:txBody>
      </p:sp>
      <p:sp>
        <p:nvSpPr>
          <p:cNvPr id="14" name="Rectangle 10"/>
          <p:cNvSpPr>
            <a:spLocks noChangeArrowheads="1"/>
          </p:cNvSpPr>
          <p:nvPr/>
        </p:nvSpPr>
        <p:spPr bwMode="auto">
          <a:xfrm>
            <a:off x="539552" y="1531155"/>
            <a:ext cx="2598788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16256000" algn="l"/>
              </a:tabLs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buFontTx/>
              <a:buChar char="•"/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  <a:cs typeface="굴림" panose="020B0600000101010101" pitchFamily="50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  <a:cs typeface="굴림" panose="020B0600000101010101" pitchFamily="50" charset="-127"/>
              </a:rPr>
              <a:t>독일의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  <a:cs typeface="굴림" panose="020B0600000101010101" pitchFamily="50" charset="-127"/>
              </a:rPr>
              <a:t>건축가  디자이너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  <a:cs typeface="굴림" panose="020B0600000101010101" pitchFamily="50" charset="-127"/>
              </a:rPr>
              <a:t>. </a:t>
            </a:r>
            <a:endParaRPr lang="en-US" altLang="ko-KR" sz="14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0" latinLnBrk="0" hangingPunct="0">
              <a:buFontTx/>
              <a:buChar char="•"/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국적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독일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함부르크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</a:p>
          <a:p>
            <a:pPr eaLnBrk="0" latinLnBrk="0" hangingPunct="0">
              <a:buFontTx/>
              <a:buChar char="•"/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활동분야 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건축 </a:t>
            </a:r>
          </a:p>
        </p:txBody>
      </p:sp>
      <p:sp>
        <p:nvSpPr>
          <p:cNvPr id="15" name="Text Box 13"/>
          <p:cNvSpPr txBox="1">
            <a:spLocks noChangeArrowheads="1"/>
          </p:cNvSpPr>
          <p:nvPr/>
        </p:nvSpPr>
        <p:spPr bwMode="auto">
          <a:xfrm>
            <a:off x="539552" y="2450914"/>
            <a:ext cx="8611140" cy="39580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20000"/>
              </a:spcBef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600" b="1" u="sng" dirty="0">
                <a:latin typeface="+mn-ea"/>
                <a:ea typeface="+mn-ea"/>
              </a:rPr>
              <a:t>1897</a:t>
            </a:r>
            <a:r>
              <a:rPr lang="ko-KR" altLang="en-US" sz="16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년 뮌헨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으로</a:t>
            </a:r>
            <a:r>
              <a:rPr lang="ko-KR" altLang="en-US" sz="16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이주하였다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spcBef>
                <a:spcPct val="20000"/>
              </a:spcBef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  </a:t>
            </a:r>
            <a:r>
              <a:rPr lang="en-US" altLang="ko-KR" sz="1600" b="1" u="sng" dirty="0">
                <a:latin typeface="+mn-ea"/>
                <a:ea typeface="+mn-ea"/>
              </a:rPr>
              <a:t>1899</a:t>
            </a:r>
            <a:r>
              <a:rPr lang="ko-KR" altLang="en-US" sz="16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년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에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헤센공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公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루트비히의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부름으로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다름슈타트의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예술가촌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村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에 참가하여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pPr>
              <a:spcBef>
                <a:spcPct val="20000"/>
              </a:spcBef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자기 집을 설계하였는데</a:t>
            </a:r>
            <a:r>
              <a:rPr lang="en-US" altLang="ko-KR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1600" b="1" u="sng" dirty="0">
                <a:latin typeface="+mn-ea"/>
                <a:ea typeface="+mn-ea"/>
              </a:rPr>
              <a:t>1901</a:t>
            </a:r>
            <a:r>
              <a:rPr lang="en-US" altLang="ko-KR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),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이것이 계기가 되어 건축의 길을 택하였다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</a:p>
          <a:p>
            <a:pPr>
              <a:spcBef>
                <a:spcPct val="20000"/>
              </a:spcBef>
            </a:pP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뒤셀도르프의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공예학교장이 되었고</a:t>
            </a:r>
            <a:r>
              <a:rPr lang="en-US" altLang="ko-KR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1600" b="1" u="sng" dirty="0">
                <a:latin typeface="+mn-ea"/>
                <a:ea typeface="+mn-ea"/>
              </a:rPr>
              <a:t>1903 - 1907</a:t>
            </a:r>
            <a:r>
              <a:rPr lang="en-US" altLang="ko-KR" sz="14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),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</a:p>
          <a:p>
            <a:pPr>
              <a:spcBef>
                <a:spcPct val="20000"/>
              </a:spcBef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이어서 </a:t>
            </a:r>
            <a:r>
              <a:rPr lang="en-US" altLang="ko-KR" sz="1600" b="1" u="sng" dirty="0">
                <a:latin typeface="+mn-ea"/>
                <a:ea typeface="+mn-ea"/>
              </a:rPr>
              <a:t>1907</a:t>
            </a:r>
            <a:r>
              <a:rPr lang="ko-KR" altLang="en-US" sz="16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년 </a:t>
            </a:r>
            <a:r>
              <a:rPr lang="en-US" altLang="ko-KR" sz="1600" b="1" u="sng" dirty="0">
                <a:latin typeface="+mn-ea"/>
                <a:ea typeface="+mn-ea"/>
              </a:rPr>
              <a:t>10</a:t>
            </a:r>
            <a:r>
              <a:rPr lang="ko-KR" altLang="en-US" sz="16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월 베를린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으로</a:t>
            </a:r>
            <a:r>
              <a:rPr lang="ko-KR" altLang="en-US" sz="16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가서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</a:pPr>
            <a:r>
              <a:rPr lang="ko-KR" altLang="en-US" sz="16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독일종합전기회사 </a:t>
            </a:r>
            <a:r>
              <a:rPr lang="en-US" altLang="ko-KR" sz="1600" b="1" u="sng" dirty="0">
                <a:latin typeface="+mn-ea"/>
                <a:ea typeface="+mn-ea"/>
              </a:rPr>
              <a:t>A.E.G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의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디자이너겸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건축고문가 되어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pPr>
              <a:spcBef>
                <a:spcPct val="20000"/>
              </a:spcBef>
            </a:pP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유명한 </a:t>
            </a:r>
            <a:r>
              <a:rPr lang="ko-KR" altLang="en-US" sz="16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터빈 공장</a:t>
            </a:r>
            <a:r>
              <a:rPr lang="en-US" altLang="ko-KR" sz="16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1600" b="1" u="sng" dirty="0">
                <a:latin typeface="+mn-ea"/>
                <a:ea typeface="+mn-ea"/>
              </a:rPr>
              <a:t>1909</a:t>
            </a:r>
            <a:r>
              <a:rPr lang="en-US" altLang="ko-KR" sz="16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을 </a:t>
            </a:r>
            <a:r>
              <a:rPr lang="ko-KR" altLang="en-US" sz="16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비롯한 </a:t>
            </a:r>
            <a:r>
              <a:rPr lang="ko-KR" altLang="en-US" sz="16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공장건축과 사원주택</a:t>
            </a:r>
            <a:r>
              <a:rPr lang="en-US" altLang="ko-KR" sz="16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6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제품 디자인</a:t>
            </a:r>
            <a:r>
              <a:rPr lang="ko-KR" altLang="en-US" sz="16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등에서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고전적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형태의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명쾌함과 근대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합리주의와의 융합을 이룩함으로써 다가올 기계공업 사회에서의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</a:pP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디자인과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디자이너의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가능성을 실증하였다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</a:pP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endParaRPr lang="en-US" altLang="ko-KR" sz="14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</a:pPr>
            <a:r>
              <a:rPr lang="en-US" altLang="ko-KR" sz="1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600" b="1" u="sng" dirty="0" smtClean="0">
                <a:latin typeface="+mn-ea"/>
                <a:ea typeface="+mn-ea"/>
              </a:rPr>
              <a:t>A.E.G</a:t>
            </a:r>
            <a:r>
              <a:rPr lang="en-US" altLang="ko-KR" sz="16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6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터빈공장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은</a:t>
            </a:r>
            <a:r>
              <a:rPr lang="ko-KR" altLang="en-US" sz="1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600" b="1" u="sng" dirty="0" smtClean="0">
                <a:latin typeface="+mn-ea"/>
                <a:ea typeface="+mn-ea"/>
              </a:rPr>
              <a:t>1883</a:t>
            </a:r>
            <a:r>
              <a:rPr lang="ko-KR" altLang="en-US" sz="16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년 </a:t>
            </a:r>
            <a:r>
              <a:rPr lang="ko-KR" altLang="en-US" sz="1600" b="1" u="sng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에밀라테나우</a:t>
            </a:r>
            <a:r>
              <a:rPr lang="en-US" altLang="ko-KR" sz="16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1600" b="1" u="sng" dirty="0" smtClean="0">
                <a:latin typeface="+mn-ea"/>
                <a:ea typeface="+mn-ea"/>
              </a:rPr>
              <a:t>Emil </a:t>
            </a:r>
            <a:r>
              <a:rPr lang="en-US" altLang="ko-KR" sz="1600" b="1" u="sng" dirty="0" err="1" smtClean="0">
                <a:latin typeface="+mn-ea"/>
                <a:ea typeface="+mn-ea"/>
              </a:rPr>
              <a:t>Rathenan</a:t>
            </a:r>
            <a:r>
              <a:rPr lang="en-US" altLang="ko-KR" sz="16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가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설립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</a:p>
          <a:p>
            <a:pPr>
              <a:spcBef>
                <a:spcPct val="20000"/>
              </a:spcBef>
            </a:pPr>
            <a:r>
              <a:rPr lang="ko-KR" altLang="en-US" sz="1400" b="1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비노마르크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지도하에서 독일공업 발전과 확장에 결정적인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역할을 하였다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>
              <a:spcBef>
                <a:spcPct val="20000"/>
              </a:spcBef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▶ 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베를린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모아비트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en-US" altLang="ko-KR" sz="1400" b="1" dirty="0">
                <a:latin typeface="+mn-ea"/>
                <a:ea typeface="+mn-ea"/>
              </a:rPr>
              <a:t>Berlin-</a:t>
            </a:r>
            <a:r>
              <a:rPr lang="en-US" altLang="ko-KR" sz="1400" b="1" dirty="0" err="1">
                <a:latin typeface="+mn-ea"/>
                <a:ea typeface="+mn-ea"/>
              </a:rPr>
              <a:t>Moabit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소재 터빈공장은 </a:t>
            </a:r>
            <a:r>
              <a:rPr lang="ko-KR" altLang="en-US" sz="1400" b="1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베렌스의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산업양식을 가장 </a:t>
            </a:r>
            <a:r>
              <a:rPr lang="ko-KR" altLang="en-US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두드러지게 확립한 </a:t>
            </a:r>
            <a:endParaRPr lang="en-US" altLang="ko-KR" sz="1400" b="1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spcBef>
                <a:spcPct val="20000"/>
              </a:spcBef>
            </a:pP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lang="ko-KR" altLang="en-US" sz="14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디자인이다</a:t>
            </a:r>
            <a:r>
              <a:rPr lang="en-US" altLang="ko-KR" sz="1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352" y="614122"/>
            <a:ext cx="1491899" cy="216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21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6" y="270215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3528" y="246774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769" y="620688"/>
            <a:ext cx="4571854" cy="345638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9" y="3717032"/>
            <a:ext cx="4425724" cy="297329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4141785"/>
            <a:ext cx="3573519" cy="266178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9" y="679229"/>
            <a:ext cx="4399640" cy="296579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707904" y="548680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n-ea"/>
              </a:rPr>
              <a:t>Behrens, Peter</a:t>
            </a:r>
            <a:r>
              <a:rPr lang="en-US" altLang="ko-KR" b="1" dirty="0" smtClean="0">
                <a:latin typeface="+mn-ea"/>
              </a:rPr>
              <a:t>, House</a:t>
            </a:r>
            <a:endParaRPr lang="ko-KR" altLang="en-US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32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8" descr="image-tex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6352" y="548680"/>
            <a:ext cx="1707648" cy="420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143240" y="2786058"/>
            <a:ext cx="385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020272" y="343689"/>
            <a:ext cx="2304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YOO. HONG-TAEK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6024" y="87015"/>
            <a:ext cx="3707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▶ </a:t>
            </a:r>
            <a:r>
              <a:rPr lang="ko-KR" altLang="en-US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독일공작연맹</a:t>
            </a:r>
            <a:r>
              <a:rPr lang="en-US" altLang="ko-KR" sz="24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(DWB</a:t>
            </a:r>
            <a:r>
              <a:rPr lang="en-US" altLang="ko-KR" sz="2400" b="1" dirty="0" smtClean="0">
                <a:solidFill>
                  <a:schemeClr val="bg1"/>
                </a:solidFill>
                <a:latin typeface="굴림" pitchFamily="50" charset="-127"/>
                <a:ea typeface="굴림" pitchFamily="50" charset="-127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굴림체" pitchFamily="49" charset="-127"/>
              <a:ea typeface="굴림체" pitchFamily="49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01" y="671999"/>
            <a:ext cx="5572903" cy="404869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5" y="2553920"/>
            <a:ext cx="3483510" cy="4214228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557179"/>
            <a:ext cx="2744529" cy="195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64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3625</TotalTime>
  <Words>1333</Words>
  <Application>Microsoft Office PowerPoint</Application>
  <PresentationFormat>화면 슬라이드 쇼(4:3)</PresentationFormat>
  <Paragraphs>225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굴림</vt:lpstr>
      <vt:lpstr>굴림체</vt:lpstr>
      <vt:lpstr>맑은 고딕</vt:lpstr>
      <vt:lpstr>바탕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디자인학부</dc:creator>
  <cp:lastModifiedBy>디자인학부</cp:lastModifiedBy>
  <cp:revision>427</cp:revision>
  <dcterms:created xsi:type="dcterms:W3CDTF">2010-06-13T08:48:59Z</dcterms:created>
  <dcterms:modified xsi:type="dcterms:W3CDTF">2016-08-22T01:11:51Z</dcterms:modified>
</cp:coreProperties>
</file>

<file path=docProps/thumbnail.jpeg>
</file>